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803" r:id="rId3"/>
    <p:sldId id="845" r:id="rId5"/>
    <p:sldId id="846" r:id="rId6"/>
    <p:sldId id="804" r:id="rId7"/>
    <p:sldId id="883" r:id="rId8"/>
    <p:sldId id="885" r:id="rId9"/>
    <p:sldId id="745" r:id="rId10"/>
    <p:sldId id="886" r:id="rId11"/>
    <p:sldId id="887" r:id="rId12"/>
    <p:sldId id="889" r:id="rId13"/>
    <p:sldId id="891" r:id="rId14"/>
    <p:sldId id="893" r:id="rId15"/>
    <p:sldId id="899" r:id="rId16"/>
    <p:sldId id="897" r:id="rId17"/>
    <p:sldId id="749" r:id="rId18"/>
    <p:sldId id="901" r:id="rId19"/>
    <p:sldId id="805" r:id="rId20"/>
    <p:sldId id="905" r:id="rId21"/>
    <p:sldId id="906" r:id="rId22"/>
    <p:sldId id="907" r:id="rId23"/>
    <p:sldId id="914" r:id="rId24"/>
    <p:sldId id="913" r:id="rId25"/>
    <p:sldId id="916" r:id="rId26"/>
    <p:sldId id="918" r:id="rId27"/>
    <p:sldId id="797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4246"/>
    <a:srgbClr val="3F3B6D"/>
    <a:srgbClr val="2591A3"/>
    <a:srgbClr val="F09E17"/>
    <a:srgbClr val="E76668"/>
    <a:srgbClr val="C37E0D"/>
    <a:srgbClr val="43C0D4"/>
    <a:srgbClr val="487D2B"/>
    <a:srgbClr val="518C30"/>
    <a:srgbClr val="6AB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0" autoAdjust="0"/>
    <p:restoredTop sz="95867" autoAdjust="0"/>
  </p:normalViewPr>
  <p:slideViewPr>
    <p:cSldViewPr>
      <p:cViewPr varScale="1">
        <p:scale>
          <a:sx n="108" d="100"/>
          <a:sy n="108" d="100"/>
        </p:scale>
        <p:origin x="912" y="96"/>
      </p:cViewPr>
      <p:guideLst>
        <p:guide orient="horz" pos="2184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pp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2434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../media/media1.wma"/><Relationship Id="rId3" Type="http://schemas.openxmlformats.org/officeDocument/2006/relationships/audio" Target="../media/media1.wma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sv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0"/>
            <a:ext cx="12188385" cy="6857999"/>
          </a:xfrm>
          <a:prstGeom prst="rect">
            <a:avLst/>
          </a:prstGeom>
        </p:spPr>
      </p:pic>
      <p:sp>
        <p:nvSpPr>
          <p:cNvPr id="110" name="TextBox 58"/>
          <p:cNvSpPr txBox="1"/>
          <p:nvPr/>
        </p:nvSpPr>
        <p:spPr>
          <a:xfrm>
            <a:off x="1991360" y="1340485"/>
            <a:ext cx="70446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学前教育简笔画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6400" b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教程</a:t>
            </a:r>
            <a:endParaRPr lang="zh-CN" sz="6400" b="1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pic>
        <p:nvPicPr>
          <p:cNvPr id="6" name="57d82d0e8bc9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2152" y="838804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1911076" cy="420370"/>
            <a:chOff x="568442" y="319364"/>
            <a:chExt cx="191107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四、轻重均衡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11225" y="1844675"/>
            <a:ext cx="606044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对称是一种绝对的均衡，在构图中往往要打破对称，使画面活起来；同时又要保持均衡，使画面稳定。在表现画面主次时，要注意画面中其他物体的疏密、大小的安排，才能使整个画面均衡。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3212465"/>
            <a:ext cx="3296285" cy="2341245"/>
          </a:xfrm>
          <a:prstGeom prst="rect">
            <a:avLst/>
          </a:prstGeom>
        </p:spPr>
      </p:pic>
      <p:pic>
        <p:nvPicPr>
          <p:cNvPr id="4" name="图片 3" descr="卡通天使小猪简笔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124585"/>
            <a:ext cx="4872355" cy="4872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3541756" cy="420370"/>
            <a:chOff x="568442" y="319364"/>
            <a:chExt cx="354175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344424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五、构图的基本规律和方法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83615" y="1484630"/>
            <a:ext cx="4670425" cy="244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（1）形式线的应用：画面中主要轮廓线之间的联系，可以形成特定的形式线。在装饰性绘画中，形式线往往非常明显且规范。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（2）对比协调：加强画面的虚实强弱、大小曲直、明暗等关系的对比，同时又要注意呼应与统一，使画面协调。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4220845"/>
            <a:ext cx="5438775" cy="2038350"/>
          </a:xfrm>
          <a:prstGeom prst="rect">
            <a:avLst/>
          </a:prstGeom>
          <a:effectLst>
            <a:glow rad="558800">
              <a:schemeClr val="tx1">
                <a:lumMod val="20000"/>
                <a:lumOff val="80000"/>
                <a:alpha val="0"/>
              </a:schemeClr>
            </a:glo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204720"/>
            <a:ext cx="3571875" cy="185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" y="-1397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52381" y="2853187"/>
            <a:ext cx="2722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任务二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景物的画法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4831080" y="3499485"/>
            <a:ext cx="2169795" cy="1847850"/>
          </a:xfrm>
          <a:prstGeom prst="triangle">
            <a:avLst/>
          </a:prstGeom>
          <a:solidFill>
            <a:srgbClr val="F09E1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7"/>
          <p:cNvSpPr/>
          <p:nvPr/>
        </p:nvSpPr>
        <p:spPr>
          <a:xfrm>
            <a:off x="619188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6AB73E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6"/>
          <p:cNvSpPr/>
          <p:nvPr/>
        </p:nvSpPr>
        <p:spPr>
          <a:xfrm>
            <a:off x="4878070" y="1487805"/>
            <a:ext cx="2139315" cy="1749425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E7666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587115" y="3636645"/>
            <a:ext cx="2101850" cy="1786890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43C0D4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135" kern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68075" y="1886066"/>
            <a:ext cx="3397425" cy="1053677"/>
            <a:chOff x="5740568" y="2815141"/>
            <a:chExt cx="2548069" cy="790258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5938688" y="2815141"/>
              <a:ext cx="2300764" cy="7148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（1）概括：就是对复杂的景物整体简化，如复杂的树木、花丛等，进行概括、简化后根据树木的姿态，概括成基本形，并根据基本形进行绘画。</a:t>
              </a:r>
              <a:endParaRPr lang="zh-CN" altLang="en-US" sz="14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5740568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rgbClr val="E76668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20" name="组合 19"/>
          <p:cNvGrpSpPr/>
          <p:nvPr/>
        </p:nvGrpSpPr>
        <p:grpSpPr>
          <a:xfrm>
            <a:off x="917559" y="3429307"/>
            <a:ext cx="3457746" cy="1087332"/>
            <a:chOff x="868572" y="3781303"/>
            <a:chExt cx="2593310" cy="815499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868572" y="3781303"/>
              <a:ext cx="2393156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335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（3）添加：就是在画景物时，增加景物中原本没有的内容，或者是觉得画面的某一部分影响构图的均衡和美感时，也可以根据需要添加上一些内容。</a:t>
              </a:r>
              <a:endParaRPr lang="zh-CN" altLang="en-US" sz="1335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noFill/>
            <a:ln w="12700" cap="flat" cmpd="sng" algn="ctr">
              <a:solidFill>
                <a:srgbClr val="43C0D4"/>
              </a:solidFill>
              <a:prstDash val="sysDot"/>
              <a:headEnd type="oval"/>
              <a:tailEnd type="oval"/>
            </a:ln>
            <a:effectLst/>
          </p:spPr>
        </p:cxnSp>
      </p:grpSp>
      <p:cxnSp>
        <p:nvCxnSpPr>
          <p:cNvPr id="29" name="直接连接符 28"/>
          <p:cNvCxnSpPr/>
          <p:nvPr/>
        </p:nvCxnSpPr>
        <p:spPr>
          <a:xfrm flipH="1">
            <a:off x="8005445" y="5120640"/>
            <a:ext cx="3397250" cy="0"/>
          </a:xfrm>
          <a:prstGeom prst="line">
            <a:avLst/>
          </a:prstGeom>
          <a:noFill/>
          <a:ln w="12700" cap="flat" cmpd="sng" algn="ctr">
            <a:solidFill>
              <a:srgbClr val="6AB73E"/>
            </a:solidFill>
            <a:prstDash val="sysDot"/>
            <a:headEnd type="oval"/>
            <a:tailEnd type="oval"/>
          </a:ln>
          <a:effectLst/>
        </p:spPr>
      </p:cxnSp>
      <p:grpSp>
        <p:nvGrpSpPr>
          <p:cNvPr id="32" name="组合 31"/>
          <p:cNvGrpSpPr/>
          <p:nvPr/>
        </p:nvGrpSpPr>
        <p:grpSpPr>
          <a:xfrm>
            <a:off x="373403" y="323573"/>
            <a:ext cx="4628876" cy="420370"/>
            <a:chOff x="568442" y="319364"/>
            <a:chExt cx="4628878" cy="420371"/>
          </a:xfrm>
        </p:grpSpPr>
        <p:sp>
          <p:nvSpPr>
            <p:cNvPr id="33" name="文本框 23"/>
            <p:cNvSpPr txBox="1"/>
            <p:nvPr/>
          </p:nvSpPr>
          <p:spPr>
            <a:xfrm>
              <a:off x="665958" y="319364"/>
              <a:ext cx="453136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一、景物简笔画的概括、省略和添加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8184515" y="3572510"/>
            <a:ext cx="2933700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14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（2）省略：就是把景物中过于复杂的部分省略，如画树木时，把繁密、杂乱的树叶给省略掉，把树冠画成圆形、椭圆形或者是锥形；还有就是把跟景物或者主题不相符的，同时影响画面构图的内容省略掉。</a:t>
            </a:r>
            <a:endParaRPr lang="zh-CN" altLang="en-US" sz="14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73403" y="323573"/>
            <a:ext cx="3269976" cy="420370"/>
            <a:chOff x="568442" y="319364"/>
            <a:chExt cx="3269978" cy="420371"/>
          </a:xfrm>
        </p:grpSpPr>
        <p:sp>
          <p:nvSpPr>
            <p:cNvPr id="26" name="文本框 23"/>
            <p:cNvSpPr txBox="1"/>
            <p:nvPr/>
          </p:nvSpPr>
          <p:spPr>
            <a:xfrm>
              <a:off x="665958" y="319364"/>
              <a:ext cx="317246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二、房屋的基本表现方法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304155" y="1700530"/>
            <a:ext cx="5556250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6" tIns="45725" rIns="91446" bIns="45725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可表现的景物随处可见，最常使用的是房屋，现以房屋为例进行讲解。</a:t>
            </a:r>
            <a:endParaRPr lang="zh-CN" altLang="en-US" sz="1600" kern="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儿童简笔画的房屋带有一定的装饰性，其造型活泼可爱。房屋的造型一般用几何形进行组合表现。房屋是景物的组成部分之一，景物简笔画画房屋时，应化繁为简，同时能表达出某种意境和主题即可。</a:t>
            </a:r>
            <a:endParaRPr lang="zh-CN" altLang="en-US" sz="1600" kern="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4076700"/>
            <a:ext cx="2590800" cy="1409700"/>
          </a:xfrm>
          <a:prstGeom prst="rect">
            <a:avLst/>
          </a:prstGeom>
        </p:spPr>
      </p:pic>
      <p:pic>
        <p:nvPicPr>
          <p:cNvPr id="3" name="图片 2" descr="简笔画卡通可爱动物小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196340"/>
            <a:ext cx="4754880" cy="475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73403" y="323573"/>
            <a:ext cx="3541756" cy="420370"/>
            <a:chOff x="568442" y="319364"/>
            <a:chExt cx="3541758" cy="420371"/>
          </a:xfrm>
        </p:grpSpPr>
        <p:sp>
          <p:nvSpPr>
            <p:cNvPr id="39" name="文本框 23"/>
            <p:cNvSpPr txBox="1"/>
            <p:nvPr/>
          </p:nvSpPr>
          <p:spPr>
            <a:xfrm>
              <a:off x="665958" y="319364"/>
              <a:ext cx="344424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三、简笔画房屋的作画步骤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Freeform 7"/>
          <p:cNvSpPr>
            <a:spLocks noChangeArrowheads="1"/>
          </p:cNvSpPr>
          <p:nvPr/>
        </p:nvSpPr>
        <p:spPr bwMode="auto">
          <a:xfrm>
            <a:off x="5401047" y="1989565"/>
            <a:ext cx="1384120" cy="1221599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E76668"/>
          </a:solidFill>
          <a:ln>
            <a:noFill/>
          </a:ln>
        </p:spPr>
        <p:txBody>
          <a:bodyPr lIns="121917" tIns="60958" rIns="121917" bIns="60958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sp>
        <p:nvSpPr>
          <p:cNvPr id="64" name="Freeform 8"/>
          <p:cNvSpPr>
            <a:spLocks noChangeArrowheads="1"/>
          </p:cNvSpPr>
          <p:nvPr/>
        </p:nvSpPr>
        <p:spPr bwMode="auto">
          <a:xfrm>
            <a:off x="4029624" y="3211161"/>
            <a:ext cx="1371421" cy="1321107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565194"/>
          </a:solidFill>
          <a:ln>
            <a:noFill/>
          </a:ln>
        </p:spPr>
        <p:txBody>
          <a:bodyPr lIns="121917" tIns="60958" rIns="121917" bIns="60958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sp>
        <p:nvSpPr>
          <p:cNvPr id="65" name="Freeform 9"/>
          <p:cNvSpPr>
            <a:spLocks noChangeArrowheads="1"/>
          </p:cNvSpPr>
          <p:nvPr/>
        </p:nvSpPr>
        <p:spPr bwMode="auto">
          <a:xfrm>
            <a:off x="4816924" y="4532269"/>
            <a:ext cx="1274067" cy="1393089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6AB73E"/>
          </a:solidFill>
          <a:ln>
            <a:noFill/>
          </a:ln>
        </p:spPr>
        <p:txBody>
          <a:bodyPr lIns="121917" tIns="60958" rIns="121917" bIns="60958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sp>
        <p:nvSpPr>
          <p:cNvPr id="66" name="Freeform 10"/>
          <p:cNvSpPr>
            <a:spLocks noChangeArrowheads="1"/>
          </p:cNvSpPr>
          <p:nvPr/>
        </p:nvSpPr>
        <p:spPr bwMode="auto">
          <a:xfrm>
            <a:off x="6090991" y="4532269"/>
            <a:ext cx="1278300" cy="1393089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43C0D4"/>
          </a:solidFill>
          <a:ln>
            <a:noFill/>
          </a:ln>
        </p:spPr>
        <p:txBody>
          <a:bodyPr lIns="121917" tIns="60958" rIns="121917" bIns="60958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sp>
        <p:nvSpPr>
          <p:cNvPr id="67" name="Freeform 11"/>
          <p:cNvSpPr>
            <a:spLocks noChangeArrowheads="1"/>
          </p:cNvSpPr>
          <p:nvPr/>
        </p:nvSpPr>
        <p:spPr bwMode="auto">
          <a:xfrm>
            <a:off x="6785167" y="3211161"/>
            <a:ext cx="1371421" cy="1321107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F09E17"/>
          </a:solidFill>
          <a:ln>
            <a:noFill/>
          </a:ln>
        </p:spPr>
        <p:txBody>
          <a:bodyPr lIns="121917" tIns="60958" rIns="121917" bIns="60958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5756588" y="2605644"/>
            <a:ext cx="649669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685800"/>
            <a:r>
              <a:rPr lang="en-US" altLang="zh-CN" sz="2800">
                <a:solidFill>
                  <a:prstClr val="white"/>
                </a:solidFill>
                <a:latin typeface="宋体" panose="02010600030101010101" pitchFamily="2" charset="-122"/>
                <a:sym typeface="Swiss911 UCm BT" pitchFamily="2" charset="0"/>
              </a:rPr>
              <a:t>01</a:t>
            </a:r>
            <a:endParaRPr lang="zh-CN" altLang="en-US" sz="2800">
              <a:solidFill>
                <a:prstClr val="white"/>
              </a:solidFill>
              <a:latin typeface="宋体" panose="02010600030101010101" pitchFamily="2" charset="-122"/>
              <a:sym typeface="Swiss911 UCm BT" pitchFamily="2" charset="0"/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7037003" y="3518137"/>
            <a:ext cx="649672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685800"/>
            <a:r>
              <a:rPr lang="en-US" altLang="zh-CN" sz="2800">
                <a:solidFill>
                  <a:prstClr val="white"/>
                </a:solidFill>
                <a:latin typeface="宋体" panose="02010600030101010101" pitchFamily="2" charset="-122"/>
                <a:sym typeface="Swiss911 UCm BT" pitchFamily="2" charset="0"/>
              </a:rPr>
              <a:t>02</a:t>
            </a:r>
            <a:endParaRPr lang="zh-CN" altLang="en-US" sz="2800">
              <a:solidFill>
                <a:prstClr val="white"/>
              </a:solidFill>
              <a:latin typeface="宋体" panose="02010600030101010101" pitchFamily="2" charset="-122"/>
              <a:sym typeface="Swiss911 UCm BT" pitchFamily="2" charset="0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6558699" y="5038256"/>
            <a:ext cx="649672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685800"/>
            <a:r>
              <a:rPr lang="en-US" altLang="zh-CN" sz="2800">
                <a:solidFill>
                  <a:prstClr val="white"/>
                </a:solidFill>
                <a:latin typeface="宋体" panose="02010600030101010101" pitchFamily="2" charset="-122"/>
                <a:sym typeface="Swiss911 UCm BT" pitchFamily="2" charset="0"/>
              </a:rPr>
              <a:t>03</a:t>
            </a:r>
            <a:endParaRPr lang="zh-CN" altLang="en-US" sz="2800">
              <a:solidFill>
                <a:prstClr val="white"/>
              </a:solidFill>
              <a:latin typeface="宋体" panose="02010600030101010101" pitchFamily="2" charset="-122"/>
              <a:sym typeface="Swiss911 UCm BT" pitchFamily="2" charset="0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4966128" y="5009687"/>
            <a:ext cx="649669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685800"/>
            <a:r>
              <a:rPr lang="en-US" altLang="zh-CN" sz="2800" dirty="0">
                <a:solidFill>
                  <a:prstClr val="white"/>
                </a:solidFill>
                <a:latin typeface="宋体" panose="02010600030101010101" pitchFamily="2" charset="-122"/>
                <a:sym typeface="Swiss911 UCm BT" pitchFamily="2" charset="0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宋体" panose="02010600030101010101" pitchFamily="2" charset="-122"/>
              <a:sym typeface="Swiss911 UCm BT" pitchFamily="2" charset="0"/>
            </a:endParaRPr>
          </a:p>
        </p:txBody>
      </p:sp>
      <p:sp>
        <p:nvSpPr>
          <p:cNvPr id="72" name="矩形 11"/>
          <p:cNvSpPr>
            <a:spLocks noChangeArrowheads="1"/>
          </p:cNvSpPr>
          <p:nvPr/>
        </p:nvSpPr>
        <p:spPr bwMode="auto">
          <a:xfrm>
            <a:off x="4482520" y="3530841"/>
            <a:ext cx="649669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685800"/>
            <a:r>
              <a:rPr lang="en-US" altLang="zh-CN" sz="2800" dirty="0">
                <a:solidFill>
                  <a:prstClr val="white"/>
                </a:solidFill>
                <a:latin typeface="宋体" panose="02010600030101010101" pitchFamily="2" charset="-122"/>
                <a:sym typeface="Swiss911 UCm BT" pitchFamily="2" charset="0"/>
              </a:rPr>
              <a:t>05</a:t>
            </a:r>
            <a:endParaRPr lang="zh-CN" altLang="en-US" sz="2800" dirty="0">
              <a:solidFill>
                <a:prstClr val="white"/>
              </a:solidFill>
              <a:latin typeface="宋体" panose="02010600030101010101" pitchFamily="2" charset="-122"/>
              <a:sym typeface="Swiss911 UCm BT" pitchFamily="2" charset="0"/>
            </a:endParaRPr>
          </a:p>
        </p:txBody>
      </p:sp>
      <p:sp>
        <p:nvSpPr>
          <p:cNvPr id="78" name="TextBox 17"/>
          <p:cNvSpPr>
            <a:spLocks noChangeArrowheads="1"/>
          </p:cNvSpPr>
          <p:nvPr/>
        </p:nvSpPr>
        <p:spPr bwMode="auto">
          <a:xfrm>
            <a:off x="6600190" y="1702435"/>
            <a:ext cx="2316480" cy="2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85800"/>
            <a:r>
              <a:rPr lang="zh-CN" altLang="en-US" sz="1865" b="1" dirty="0">
                <a:solidFill>
                  <a:srgbClr val="E766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（1）画整体外形。</a:t>
            </a:r>
            <a:endParaRPr lang="zh-CN" altLang="en-US" sz="1865" b="1" dirty="0">
              <a:solidFill>
                <a:srgbClr val="E766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8"/>
          <p:cNvSpPr>
            <a:spLocks noChangeArrowheads="1"/>
          </p:cNvSpPr>
          <p:nvPr/>
        </p:nvSpPr>
        <p:spPr bwMode="auto">
          <a:xfrm>
            <a:off x="8328025" y="3429000"/>
            <a:ext cx="2183765" cy="2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85800"/>
            <a:r>
              <a:rPr lang="zh-CN" altLang="en-US" sz="1865" b="1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（2）画屋顶造型。</a:t>
            </a:r>
            <a:endParaRPr lang="zh-CN" altLang="en-US" sz="1865" b="1" dirty="0">
              <a:solidFill>
                <a:srgbClr val="F09E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19"/>
          <p:cNvSpPr>
            <a:spLocks noChangeArrowheads="1"/>
          </p:cNvSpPr>
          <p:nvPr/>
        </p:nvSpPr>
        <p:spPr bwMode="auto">
          <a:xfrm>
            <a:off x="7610475" y="4977765"/>
            <a:ext cx="3018155" cy="2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85800"/>
            <a:r>
              <a:rPr lang="zh-CN" altLang="en-US" sz="1865" b="1" dirty="0">
                <a:solidFill>
                  <a:srgbClr val="43C0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（3）划分各部分比例。</a:t>
            </a:r>
            <a:endParaRPr lang="zh-CN" altLang="en-US" sz="1865" b="1" dirty="0">
              <a:solidFill>
                <a:srgbClr val="43C0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20"/>
          <p:cNvSpPr>
            <a:spLocks noChangeArrowheads="1"/>
          </p:cNvSpPr>
          <p:nvPr/>
        </p:nvSpPr>
        <p:spPr bwMode="auto">
          <a:xfrm>
            <a:off x="1631315" y="4834255"/>
            <a:ext cx="2516505" cy="57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85800"/>
            <a:r>
              <a:rPr lang="zh-CN" altLang="en-US" sz="1865" b="1" dirty="0">
                <a:solidFill>
                  <a:srgbClr val="6AB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（4）画出窗户、屋瓦及其他装饰。</a:t>
            </a:r>
            <a:endParaRPr lang="zh-CN" altLang="en-US" sz="1865" b="1" dirty="0">
              <a:solidFill>
                <a:srgbClr val="6AB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21"/>
          <p:cNvSpPr>
            <a:spLocks noChangeArrowheads="1"/>
          </p:cNvSpPr>
          <p:nvPr/>
        </p:nvSpPr>
        <p:spPr bwMode="auto">
          <a:xfrm>
            <a:off x="1631315" y="3230880"/>
            <a:ext cx="2004060" cy="2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85800"/>
            <a:r>
              <a:rPr lang="zh-CN" altLang="en-US" sz="1865" b="1" dirty="0">
                <a:solidFill>
                  <a:srgbClr val="5651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（5）添加配景。</a:t>
            </a:r>
            <a:endParaRPr lang="zh-CN" altLang="en-US" sz="1865" b="1" dirty="0">
              <a:solidFill>
                <a:srgbClr val="5651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32303239303032343b32303239303030383bf2f9f2f0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57545" y="3716655"/>
            <a:ext cx="758190" cy="758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 autoUpdateAnimBg="0"/>
      <p:bldP spid="64" grpId="0" bldLvl="0" animBg="1" autoUpdateAnimBg="0"/>
      <p:bldP spid="65" grpId="0" bldLvl="0" animBg="1" autoUpdateAnimBg="0"/>
      <p:bldP spid="66" grpId="0" bldLvl="0" animBg="1" autoUpdateAnimBg="0"/>
      <p:bldP spid="67" grpId="0" bldLvl="0" animBg="1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8" grpId="0" bldLvl="0" autoUpdateAnimBg="0"/>
      <p:bldP spid="79" grpId="0" bldLvl="0" autoUpdateAnimBg="0"/>
      <p:bldP spid="80" grpId="0" bldLvl="0" autoUpdateAnimBg="0"/>
      <p:bldP spid="81" grpId="0" bldLvl="0" autoUpdateAnimBg="0"/>
      <p:bldP spid="8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" y="-1397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381" y="2853187"/>
            <a:ext cx="4246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任务三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景物画的参考范例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4325" y="4098290"/>
            <a:ext cx="33401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标题内容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021" y="1837511"/>
            <a:ext cx="3339805" cy="55308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标题内容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629285"/>
            <a:ext cx="46863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485775"/>
            <a:ext cx="4829175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190" y="3932555"/>
            <a:ext cx="3238500" cy="2447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785" y="4076700"/>
            <a:ext cx="4667250" cy="2181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0326" y="3141477"/>
            <a:ext cx="2214880" cy="660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拓展模块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468341" y="3498405"/>
            <a:ext cx="6456436" cy="18627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景物的内容丰富，形态复杂，它包括山水、花草、树木各种气象与气候等自然现象，同时还包括建筑、道路、园林等人造景物。景物简笔画有自己的主题，尤其是人造景物带有一定的地域性和时代性。</a:t>
            </a:r>
            <a:endParaRPr lang="zh-CN" altLang="en-US"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77477" y="2065056"/>
            <a:ext cx="1428483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405960" y="2065057"/>
            <a:ext cx="0" cy="67916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15936" y="2744219"/>
            <a:ext cx="3390024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015936" y="2744219"/>
            <a:ext cx="0" cy="40519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15936" y="3149409"/>
            <a:ext cx="27432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287010" y="2204720"/>
            <a:ext cx="215582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(</a:t>
            </a:r>
            <a:r>
              <a:rPr lang="zh-CN" altLang="en-US" sz="2000" b="1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景物的简笔画)</a:t>
            </a:r>
            <a:endParaRPr lang="zh-CN" altLang="en-US" sz="2000" b="1" kern="0" dirty="0">
              <a:solidFill>
                <a:srgbClr val="F09E1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636" y="1920657"/>
            <a:ext cx="5702536" cy="380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组合 37"/>
          <p:cNvGrpSpPr/>
          <p:nvPr/>
        </p:nvGrpSpPr>
        <p:grpSpPr>
          <a:xfrm>
            <a:off x="373403" y="323573"/>
            <a:ext cx="1911076" cy="420370"/>
            <a:chOff x="568442" y="319364"/>
            <a:chExt cx="1911077" cy="420371"/>
          </a:xfrm>
        </p:grpSpPr>
        <p:sp>
          <p:nvSpPr>
            <p:cNvPr id="39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85012" y="3016975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85012" y="4030616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55151" y="4892848"/>
            <a:ext cx="526256" cy="526256"/>
          </a:xfrm>
          <a:prstGeom prst="ellipse">
            <a:avLst/>
          </a:prstGeom>
          <a:solidFill>
            <a:srgbClr val="3F3B6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单元一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简笔画概述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98345" y="3065205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单元二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生活用品简笔画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924201" y="4093808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单元三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6427225" y="4984021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3F3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</a:t>
            </a:r>
            <a:r>
              <a:rPr lang="en-US" altLang="zh-CN" sz="2400" kern="0" dirty="0">
                <a:solidFill>
                  <a:srgbClr val="3F3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-0.19877 L -0.00087 -0.0015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6"/>
          <p:cNvSpPr>
            <a:spLocks noChangeArrowheads="1"/>
          </p:cNvSpPr>
          <p:nvPr/>
        </p:nvSpPr>
        <p:spPr bwMode="auto">
          <a:xfrm>
            <a:off x="1711960" y="1800860"/>
            <a:ext cx="3626273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defTabSz="6858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rgbClr val="43C0D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重点</a:t>
            </a:r>
            <a:endParaRPr lang="zh-CN" altLang="en-US" sz="2000" b="1" kern="0" dirty="0">
              <a:solidFill>
                <a:srgbClr val="43C0D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2122593" y="2373207"/>
            <a:ext cx="906272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0"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None/>
            </a:pPr>
            <a:r>
              <a:rPr lang="zh-CN" altLang="en-US" sz="16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sym typeface="+mn-lt"/>
              </a:rPr>
              <a:t>景物简笔画在表现上要注意构图和立意，画面的构图与透视知识运用有密切的关系，合理的透视表现可以使画面更能突出主题。讲究构图，构图就是处理和安排画面。画者用已有的素材，即个别或局部的艺术形象，根据自己的表现需要，按照自己的意识和欲望，根据形式美的法则进行组合，使画面形成一个完美的整体。构图是绘画作品的重要表现手段之一，构图时对客观景物进行提炼，删繁就简，画中所要表现的主题和意境要鲜明，构思巧妙，艺术感染力强。</a:t>
            </a:r>
            <a:endParaRPr lang="zh-CN" altLang="en-US" sz="16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73403" y="323573"/>
            <a:ext cx="1911076" cy="420370"/>
            <a:chOff x="568442" y="319364"/>
            <a:chExt cx="1911077" cy="420371"/>
          </a:xfrm>
        </p:grpSpPr>
        <p:sp>
          <p:nvSpPr>
            <p:cNvPr id="39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三、教学分析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448675" y="6858000"/>
            <a:ext cx="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3172" y="1068505"/>
            <a:ext cx="4810839" cy="140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一、视平线的变化在构图中的作用：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视平线表现在一般地面上时也叫地平线，它是地面与天空的分界线。在画中，地平线的上方代表天空，下方代表地面。视平线高低的不同，影响着整个画面的视觉效果。在画面中大致可以有以下几个位置。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49521" y="2861348"/>
            <a:ext cx="4695995" cy="165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二、近大远小的变化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根据透视原理。在同一地平面上，当物体被安排在近处时就要画得大；在远处时就要画得小。在一般情况下，画面下面部分的物体就表示该物体是在前面的东西，画面上面部分的物体就代表在后面的东西；所以在画景物时要注意近长远短、近粗远细的透视规律。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36" y="5248528"/>
            <a:ext cx="4952236" cy="1141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三、主与次的关系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indent="0"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一幅画中要表现的内容很多，这就需要有主次之分、远近变化。主体物要突出，放在画面的中视觉感比较重要的位置，其他次要的物象可做点缀，放在主体物的周围。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6052148" y="1068489"/>
            <a:ext cx="0" cy="5584916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720044" y="2305145"/>
            <a:ext cx="659933" cy="659933"/>
          </a:xfrm>
          <a:prstGeom prst="ellipse">
            <a:avLst/>
          </a:prstGeom>
          <a:solidFill>
            <a:srgbClr val="FF7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1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20044" y="3926635"/>
            <a:ext cx="659933" cy="659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2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64208" y="5786853"/>
            <a:ext cx="659933" cy="65993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3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116571" y="2976509"/>
            <a:ext cx="6005195" cy="4000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6096001" y="4627598"/>
            <a:ext cx="6048375" cy="2476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1" idx="4"/>
          </p:cNvCxnSpPr>
          <p:nvPr/>
        </p:nvCxnSpPr>
        <p:spPr>
          <a:xfrm flipH="1">
            <a:off x="-385079" y="6446566"/>
            <a:ext cx="6478905" cy="3492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:\《学前教育简笔画教材》\第四章\4-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98671" y="4686163"/>
            <a:ext cx="2630291" cy="2032497"/>
          </a:xfrm>
          <a:prstGeom prst="rect">
            <a:avLst/>
          </a:prstGeom>
          <a:noFill/>
        </p:spPr>
      </p:pic>
      <p:pic>
        <p:nvPicPr>
          <p:cNvPr id="3075" name="Picture 3" descr="H:\《学前教育简笔画教材》\第四章\4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0305" y="3025775"/>
            <a:ext cx="3503930" cy="2212975"/>
          </a:xfrm>
          <a:prstGeom prst="rect">
            <a:avLst/>
          </a:prstGeom>
          <a:noFill/>
        </p:spPr>
      </p:pic>
      <p:pic>
        <p:nvPicPr>
          <p:cNvPr id="3076" name="Picture 4" descr="H:\《学前教育简笔画教材》\第四章\4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1651" y="440076"/>
            <a:ext cx="3106361" cy="2400369"/>
          </a:xfrm>
          <a:prstGeom prst="rect">
            <a:avLst/>
          </a:prstGeom>
          <a:noFill/>
        </p:spPr>
      </p:pic>
      <p:grpSp>
        <p:nvGrpSpPr>
          <p:cNvPr id="46" name="组合 45"/>
          <p:cNvGrpSpPr/>
          <p:nvPr/>
        </p:nvGrpSpPr>
        <p:grpSpPr>
          <a:xfrm>
            <a:off x="373403" y="323573"/>
            <a:ext cx="1719941" cy="420370"/>
            <a:chOff x="568442" y="319364"/>
            <a:chExt cx="1719942" cy="420371"/>
          </a:xfrm>
        </p:grpSpPr>
        <p:sp>
          <p:nvSpPr>
            <p:cNvPr id="47" name="文本框 23"/>
            <p:cNvSpPr txBox="1"/>
            <p:nvPr/>
          </p:nvSpPr>
          <p:spPr>
            <a:xfrm>
              <a:off x="665958" y="319364"/>
              <a:ext cx="1622426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透视规律运</a:t>
              </a:r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42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42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42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92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39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39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63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63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 bldLvl="0" animBg="1"/>
      <p:bldP spid="27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448675" y="6858000"/>
            <a:ext cx="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3172" y="1068505"/>
            <a:ext cx="4810839" cy="1723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四、轻重均衡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对称是一种绝对的均衡，在构图中往往要打破对称，使画面活起来；同时又要保持均衡，使画面稳定。在表现画面主次时，要注意画面其他物体的疏密、大小的安排，才能使整个画面均衡。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73228" y="5166821"/>
            <a:ext cx="4695995" cy="140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五、构图的基本规律和方法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indent="0" algn="just" defTabSz="1219200">
              <a:lnSpc>
                <a:spcPct val="150000"/>
              </a:lnSpc>
              <a:spcBef>
                <a:spcPts val="13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（一）形式线的应用：画面中主要轮廓线之间的联系，可以形成特定的形式线。在装饰性绘画当中，形式线往往非常明显且规范。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6052148" y="1068489"/>
            <a:ext cx="0" cy="5584916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720044" y="2305145"/>
            <a:ext cx="659933" cy="659933"/>
          </a:xfrm>
          <a:prstGeom prst="ellipse">
            <a:avLst/>
          </a:prstGeom>
          <a:solidFill>
            <a:srgbClr val="FF7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4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20044" y="3926635"/>
            <a:ext cx="659933" cy="659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5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>
            <a:stCxn id="26" idx="4"/>
          </p:cNvCxnSpPr>
          <p:nvPr/>
        </p:nvCxnSpPr>
        <p:spPr>
          <a:xfrm flipH="1">
            <a:off x="-701579" y="2965079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51705" y="5167560"/>
            <a:ext cx="675158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H:\《学前教育简笔画教材》\第四章\4-7&amp;4-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107" y="3074791"/>
            <a:ext cx="4754093" cy="3673617"/>
          </a:xfrm>
          <a:prstGeom prst="rect">
            <a:avLst/>
          </a:prstGeom>
          <a:noFill/>
        </p:spPr>
      </p:pic>
      <p:pic>
        <p:nvPicPr>
          <p:cNvPr id="1030" name="Picture 6" descr="H:\《学前教育简笔画教材》\第四章\4-10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2517" y="1090929"/>
            <a:ext cx="2562649" cy="1811928"/>
          </a:xfrm>
          <a:prstGeom prst="rect">
            <a:avLst/>
          </a:prstGeom>
          <a:noFill/>
        </p:spPr>
      </p:pic>
      <p:pic>
        <p:nvPicPr>
          <p:cNvPr id="1031" name="Picture 7" descr="H:\《学前教育简笔画教材》\第四章\4-1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2815" y="3111316"/>
            <a:ext cx="2579072" cy="1823540"/>
          </a:xfrm>
          <a:prstGeom prst="rect">
            <a:avLst/>
          </a:prstGeom>
          <a:noFill/>
        </p:spPr>
      </p:pic>
      <p:pic>
        <p:nvPicPr>
          <p:cNvPr id="1032" name="Picture 8" descr="H:\《学前教育简笔画教材》\第四章\4-10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4128" y="3122929"/>
            <a:ext cx="2562649" cy="1811928"/>
          </a:xfrm>
          <a:prstGeom prst="rect">
            <a:avLst/>
          </a:prstGeom>
          <a:noFill/>
        </p:spPr>
      </p:pic>
      <p:pic>
        <p:nvPicPr>
          <p:cNvPr id="1033" name="Picture 9" descr="H:\《学前教育简笔画教材》\第四章\4-10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19591" y="1102539"/>
            <a:ext cx="2529804" cy="1788705"/>
          </a:xfrm>
          <a:prstGeom prst="rect">
            <a:avLst/>
          </a:prstGeom>
          <a:noFill/>
        </p:spPr>
      </p:pic>
      <p:grpSp>
        <p:nvGrpSpPr>
          <p:cNvPr id="46" name="组合 45"/>
          <p:cNvGrpSpPr/>
          <p:nvPr/>
        </p:nvGrpSpPr>
        <p:grpSpPr>
          <a:xfrm>
            <a:off x="373403" y="323573"/>
            <a:ext cx="1719941" cy="420370"/>
            <a:chOff x="568442" y="319364"/>
            <a:chExt cx="1719942" cy="420371"/>
          </a:xfrm>
        </p:grpSpPr>
        <p:sp>
          <p:nvSpPr>
            <p:cNvPr id="47" name="文本框 23"/>
            <p:cNvSpPr txBox="1"/>
            <p:nvPr/>
          </p:nvSpPr>
          <p:spPr>
            <a:xfrm>
              <a:off x="665958" y="319364"/>
              <a:ext cx="1622426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透视规律运</a:t>
              </a:r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5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96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96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96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92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1135" y="2492949"/>
            <a:ext cx="4544167" cy="4342191"/>
            <a:chOff x="5476875" y="798513"/>
            <a:chExt cx="6572250" cy="605948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16230" y="980440"/>
            <a:ext cx="7957820" cy="1724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简笔画房屋的作画步骤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1、画整体外形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2、画屋顶造型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3、划分各部分比例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4、画出窗户、屋瓦及其他装饰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5、添加配景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2050" name="Picture 2" descr="H:\《学前教育简笔画教材》\第四章\4-1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15739" y="1484488"/>
            <a:ext cx="6852355" cy="5295001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373403" y="323573"/>
            <a:ext cx="1448161" cy="420370"/>
            <a:chOff x="568442" y="319364"/>
            <a:chExt cx="1448162" cy="420371"/>
          </a:xfrm>
        </p:grpSpPr>
        <p:sp>
          <p:nvSpPr>
            <p:cNvPr id="3" name="文本框 23"/>
            <p:cNvSpPr txBox="1"/>
            <p:nvPr/>
          </p:nvSpPr>
          <p:spPr>
            <a:xfrm>
              <a:off x="665958" y="319364"/>
              <a:ext cx="1350646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教学过程</a:t>
              </a:r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391477" y="1780479"/>
            <a:ext cx="36000" cy="2364481"/>
            <a:chOff x="1331651" y="1597980"/>
            <a:chExt cx="36000" cy="2364481"/>
          </a:xfrm>
          <a:solidFill>
            <a:srgbClr val="E76668"/>
          </a:solidFill>
        </p:grpSpPr>
        <p:cxnSp>
          <p:nvCxnSpPr>
            <p:cNvPr id="63" name="直接连接符 6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E766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E766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3802133" y="3137192"/>
            <a:ext cx="36000" cy="2390327"/>
            <a:chOff x="1331651" y="1572132"/>
            <a:chExt cx="36000" cy="2390327"/>
          </a:xfrm>
          <a:solidFill>
            <a:srgbClr val="42BAC8"/>
          </a:solidFill>
        </p:grpSpPr>
        <p:cxnSp>
          <p:nvCxnSpPr>
            <p:cNvPr id="66" name="直接连接符 65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F09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09E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12788" y="1780479"/>
            <a:ext cx="36000" cy="2364481"/>
            <a:chOff x="1331651" y="1597980"/>
            <a:chExt cx="36000" cy="2364481"/>
          </a:xfrm>
          <a:solidFill>
            <a:srgbClr val="42BAC8"/>
          </a:solidFill>
        </p:grpSpPr>
        <p:cxnSp>
          <p:nvCxnSpPr>
            <p:cNvPr id="69" name="直接连接符 68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0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43C0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8623441" y="3137189"/>
            <a:ext cx="36000" cy="2390328"/>
            <a:chOff x="1331651" y="1572132"/>
            <a:chExt cx="36000" cy="2390328"/>
          </a:xfrm>
          <a:solidFill>
            <a:srgbClr val="42BAC8"/>
          </a:solidFill>
        </p:grpSpPr>
        <p:cxnSp>
          <p:nvCxnSpPr>
            <p:cNvPr id="72" name="直接连接符 71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6AB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tx2"/>
            </a:solidFill>
            <a:ln>
              <a:solidFill>
                <a:srgbClr val="6AB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</a:endParaRPr>
            </a:p>
          </p:txBody>
        </p:sp>
      </p:grpSp>
      <p:sp>
        <p:nvSpPr>
          <p:cNvPr id="76" name="文本框 56"/>
          <p:cNvSpPr txBox="1"/>
          <p:nvPr/>
        </p:nvSpPr>
        <p:spPr>
          <a:xfrm>
            <a:off x="1426210" y="2108835"/>
            <a:ext cx="206565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扩展：选取家乡代表性建筑搭配植物进行创作练习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58"/>
          <p:cNvSpPr txBox="1"/>
          <p:nvPr/>
        </p:nvSpPr>
        <p:spPr>
          <a:xfrm>
            <a:off x="6250940" y="2108835"/>
            <a:ext cx="20612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默画练习：需要会五种不同建筑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60"/>
          <p:cNvSpPr txBox="1"/>
          <p:nvPr/>
        </p:nvSpPr>
        <p:spPr>
          <a:xfrm>
            <a:off x="8659495" y="4587240"/>
            <a:ext cx="20637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加入简单的植物进行组合的景色画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62"/>
          <p:cNvSpPr txBox="1"/>
          <p:nvPr/>
        </p:nvSpPr>
        <p:spPr>
          <a:xfrm>
            <a:off x="3837940" y="4587240"/>
            <a:ext cx="2063750" cy="349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ct val="12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在校园里面写生风景</a:t>
            </a:r>
            <a:endParaRPr lang="zh-CN" altLang="en-US" sz="1400" kern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391479" y="3137189"/>
            <a:ext cx="2099921" cy="1017295"/>
            <a:chOff x="1331651" y="2945166"/>
            <a:chExt cx="2099921" cy="1017295"/>
          </a:xfrm>
        </p:grpSpPr>
        <p:sp>
          <p:nvSpPr>
            <p:cNvPr id="87" name="矩形 8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E766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89" name="文本框 67"/>
            <p:cNvSpPr txBox="1"/>
            <p:nvPr/>
          </p:nvSpPr>
          <p:spPr>
            <a:xfrm>
              <a:off x="1787928" y="3176713"/>
              <a:ext cx="1075605" cy="55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333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802133" y="3137189"/>
            <a:ext cx="2099921" cy="1017295"/>
            <a:chOff x="3742306" y="2945166"/>
            <a:chExt cx="2099921" cy="1017295"/>
          </a:xfrm>
        </p:grpSpPr>
        <p:sp>
          <p:nvSpPr>
            <p:cNvPr id="91" name="矩形 90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F09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93" name="文本框 68"/>
            <p:cNvSpPr txBox="1"/>
            <p:nvPr/>
          </p:nvSpPr>
          <p:spPr>
            <a:xfrm>
              <a:off x="4252003" y="3164648"/>
              <a:ext cx="1075605" cy="55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333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212788" y="3137189"/>
            <a:ext cx="2099921" cy="1017295"/>
            <a:chOff x="6152961" y="2945166"/>
            <a:chExt cx="2099921" cy="1017295"/>
          </a:xfrm>
        </p:grpSpPr>
        <p:sp>
          <p:nvSpPr>
            <p:cNvPr id="95" name="矩形 94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43C0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97" name="文本框 69"/>
            <p:cNvSpPr txBox="1"/>
            <p:nvPr/>
          </p:nvSpPr>
          <p:spPr>
            <a:xfrm>
              <a:off x="6665116" y="3164648"/>
              <a:ext cx="1075605" cy="55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333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623443" y="3137189"/>
            <a:ext cx="2099921" cy="1017295"/>
            <a:chOff x="8563615" y="2945166"/>
            <a:chExt cx="2099921" cy="1017295"/>
          </a:xfrm>
        </p:grpSpPr>
        <p:sp>
          <p:nvSpPr>
            <p:cNvPr id="99" name="矩形 98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6AB7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01" name="文本框 70"/>
            <p:cNvSpPr txBox="1"/>
            <p:nvPr/>
          </p:nvSpPr>
          <p:spPr>
            <a:xfrm>
              <a:off x="9078125" y="3164648"/>
              <a:ext cx="1075605" cy="55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333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73403" y="323573"/>
            <a:ext cx="1911076" cy="420370"/>
            <a:chOff x="568442" y="319364"/>
            <a:chExt cx="1911077" cy="420371"/>
          </a:xfrm>
        </p:grpSpPr>
        <p:sp>
          <p:nvSpPr>
            <p:cNvPr id="103" name="文本框 23"/>
            <p:cNvSpPr txBox="1"/>
            <p:nvPr/>
          </p:nvSpPr>
          <p:spPr>
            <a:xfrm>
              <a:off x="665958" y="319364"/>
              <a:ext cx="181356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教学练习设计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等腰三角形 10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7" cy="6857999"/>
          </a:xfrm>
          <a:prstGeom prst="rect">
            <a:avLst/>
          </a:prstGeom>
        </p:spPr>
      </p:pic>
      <p:sp>
        <p:nvSpPr>
          <p:cNvPr id="8" name="TextBox 58"/>
          <p:cNvSpPr txBox="1"/>
          <p:nvPr/>
        </p:nvSpPr>
        <p:spPr>
          <a:xfrm>
            <a:off x="2040327" y="1508787"/>
            <a:ext cx="549583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E76668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谢谢</a:t>
            </a:r>
            <a:r>
              <a:rPr lang="zh-CN" altLang="en-US" sz="8800" dirty="0">
                <a:solidFill>
                  <a:srgbClr val="3F3B6D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</a:rPr>
              <a:t>观赏</a:t>
            </a:r>
            <a:endParaRPr lang="zh-CN" altLang="en-US" sz="8800" dirty="0">
              <a:solidFill>
                <a:srgbClr val="3F3B6D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755151" y="2154741"/>
            <a:ext cx="526256" cy="526256"/>
          </a:xfrm>
          <a:prstGeom prst="ellipse">
            <a:avLst/>
          </a:prstGeom>
          <a:solidFill>
            <a:srgbClr val="E24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13257" y="3519260"/>
            <a:ext cx="526256" cy="526256"/>
          </a:xfrm>
          <a:prstGeom prst="ellipse">
            <a:avLst/>
          </a:prstGeom>
          <a:solidFill>
            <a:srgbClr val="F09E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69747" y="4676411"/>
            <a:ext cx="526256" cy="526256"/>
          </a:xfrm>
          <a:prstGeom prst="ellipse">
            <a:avLst/>
          </a:prstGeom>
          <a:solidFill>
            <a:srgbClr val="2591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endParaRPr lang="zh-CN" altLang="en-US" sz="26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331215" y="2201109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E242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单元五　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6826590" y="3567490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单元六</a:t>
            </a:r>
            <a:r>
              <a:rPr lang="en-US" altLang="zh-CN" sz="2400" kern="0" dirty="0">
                <a:solidFill>
                  <a:srgbClr val="F09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人物简笔画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6708936" y="4739603"/>
            <a:ext cx="47045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单元七</a:t>
            </a:r>
            <a:r>
              <a:rPr lang="en-US" altLang="zh-CN" sz="2400" kern="0" dirty="0">
                <a:solidFill>
                  <a:srgbClr val="2591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kern="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简笔画创编</a:t>
            </a:r>
            <a:endParaRPr lang="zh-CN" altLang="en-US" sz="1600" kern="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弧形 36"/>
          <p:cNvSpPr/>
          <p:nvPr/>
        </p:nvSpPr>
        <p:spPr>
          <a:xfrm rot="2700000">
            <a:off x="865061" y="1425216"/>
            <a:ext cx="4764533" cy="4764533"/>
          </a:xfrm>
          <a:prstGeom prst="arc">
            <a:avLst/>
          </a:prstGeom>
          <a:noFill/>
          <a:ln w="6350" cap="flat" cmpd="sng" algn="ctr">
            <a:solidFill>
              <a:srgbClr val="394C53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rgbClr val="84B648"/>
              </a:solidFill>
              <a:latin typeface="Lato Light"/>
            </a:endParaRPr>
          </a:p>
        </p:txBody>
      </p:sp>
      <p:sp>
        <p:nvSpPr>
          <p:cNvPr id="38" name="Title 2"/>
          <p:cNvSpPr txBox="1"/>
          <p:nvPr/>
        </p:nvSpPr>
        <p:spPr>
          <a:xfrm>
            <a:off x="1199456" y="807840"/>
            <a:ext cx="3637157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E24246"/>
                </a:solidFill>
                <a:effectLst/>
                <a:uLnTx/>
                <a:uFillTx/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</a:t>
            </a:r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3735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851"/>
            <a:ext cx="5141413" cy="31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08 0.20062 L 0.00208 -0.0101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29" grpId="2" bldLvl="0" animBg="1"/>
      <p:bldP spid="30" grpId="0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3" grpId="0"/>
      <p:bldP spid="33" grpId="1"/>
      <p:bldP spid="34" grpId="0"/>
      <p:bldP spid="34" grpId="1"/>
      <p:bldP spid="35" grpId="0"/>
      <p:bldP spid="35" grpId="1"/>
      <p:bldP spid="37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92000" cy="686003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E24246"/>
          </a:solidFill>
          <a:ln w="9525" cap="flat" cmpd="sng" algn="ctr">
            <a:solidFill>
              <a:srgbClr val="DA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3068955"/>
            <a:ext cx="5202555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单元五</a:t>
            </a:r>
            <a:r>
              <a:rPr lang="en-US" altLang="zh-CN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 </a:t>
            </a:r>
            <a:r>
              <a:rPr lang="zh-CN" altLang="en-US" sz="4265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动物简笔画</a:t>
            </a:r>
            <a:endParaRPr lang="zh-CN" altLang="zh-CN" sz="4265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4917" y="1231773"/>
            <a:ext cx="10046733" cy="5269568"/>
            <a:chOff x="611188" y="803187"/>
            <a:chExt cx="7535050" cy="3952176"/>
          </a:xfrm>
        </p:grpSpPr>
        <p:sp>
          <p:nvSpPr>
            <p:cNvPr id="3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E76668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6156176" y="113159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135" b="1" dirty="0">
                  <a:solidFill>
                    <a:srgbClr val="F09E17"/>
                  </a:solidFill>
                </a:rPr>
                <a:t>素质目标</a:t>
              </a:r>
              <a:endParaRPr lang="zh-CN" altLang="en-US" sz="2135" b="1" dirty="0">
                <a:solidFill>
                  <a:srgbClr val="F09E17"/>
                </a:solidFill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53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培养学生热爱祖国与家乡大好河山的思想感情。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730762" y="224981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43C0D4"/>
                  </a:solidFill>
                </a:rPr>
                <a:t>能力目标</a:t>
              </a:r>
              <a:endParaRPr lang="zh-CN" altLang="en-US" sz="2135" b="1" dirty="0">
                <a:solidFill>
                  <a:srgbClr val="43C0D4"/>
                </a:solidFill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145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 运用透视的基本规律画出景物近大远小的特点。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 能够准确表达静物画的构图和立意。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3. 运用疏密关系进行构图，并按照自己的意识和欲望，根据形式美的法则进行组合。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6210511" y="3229500"/>
              <a:ext cx="1066800" cy="315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2135" b="1" dirty="0">
                  <a:solidFill>
                    <a:srgbClr val="6AB73E"/>
                  </a:solidFill>
                </a:rPr>
                <a:t>知识目标</a:t>
              </a:r>
              <a:endParaRPr lang="zh-CN" altLang="en-US" sz="2135" b="1" dirty="0">
                <a:solidFill>
                  <a:srgbClr val="6AB73E"/>
                </a:solidFill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理解透视的基本规律。</a:t>
              </a:r>
              <a:endPara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6AB73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F09E17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43C0D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82"/>
            <p:cNvSpPr txBox="1"/>
            <p:nvPr/>
          </p:nvSpPr>
          <p:spPr>
            <a:xfrm>
              <a:off x="5694585" y="1301196"/>
              <a:ext cx="307181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82"/>
            <p:cNvSpPr txBox="1"/>
            <p:nvPr/>
          </p:nvSpPr>
          <p:spPr>
            <a:xfrm>
              <a:off x="5690061" y="3379577"/>
              <a:ext cx="316230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82"/>
            <p:cNvSpPr txBox="1"/>
            <p:nvPr/>
          </p:nvSpPr>
          <p:spPr>
            <a:xfrm>
              <a:off x="3005250" y="2397162"/>
              <a:ext cx="296704" cy="376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6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403" y="323573"/>
            <a:ext cx="1367516" cy="420370"/>
            <a:chOff x="568442" y="319364"/>
            <a:chExt cx="1367517" cy="420371"/>
          </a:xfrm>
        </p:grpSpPr>
        <p:sp>
          <p:nvSpPr>
            <p:cNvPr id="22" name="文本框 23"/>
            <p:cNvSpPr txBox="1"/>
            <p:nvPr/>
          </p:nvSpPr>
          <p:spPr>
            <a:xfrm>
              <a:off x="665958" y="319364"/>
              <a:ext cx="12700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65" y="27940"/>
            <a:ext cx="12192000" cy="6860033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814688" y="2372883"/>
            <a:ext cx="6782304" cy="2086053"/>
          </a:xfrm>
          <a:prstGeom prst="roundRect">
            <a:avLst>
              <a:gd name="adj" fmla="val 50000"/>
            </a:avLst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121380" y="2660915"/>
            <a:ext cx="5968351" cy="1536171"/>
          </a:xfrm>
          <a:prstGeom prst="roundRect">
            <a:avLst>
              <a:gd name="adj" fmla="val 50000"/>
            </a:avLst>
          </a:prstGeom>
          <a:solidFill>
            <a:srgbClr val="F09E1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6729" y="2808739"/>
            <a:ext cx="1298713" cy="1298713"/>
          </a:xfrm>
          <a:prstGeom prst="ellipse">
            <a:avLst/>
          </a:prstGeom>
          <a:gradFill>
            <a:gsLst>
              <a:gs pos="50000">
                <a:srgbClr val="ECECEC"/>
              </a:gs>
              <a:gs pos="0">
                <a:srgbClr val="E2E2E2"/>
              </a:gs>
              <a:gs pos="100000">
                <a:sysClr val="window" lastClr="FFFFFF"/>
              </a:gs>
            </a:gsLst>
            <a:lin ang="189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4381" y="2853187"/>
            <a:ext cx="3738880" cy="122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任务一 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  <a:p>
            <a:pPr algn="ctr"/>
            <a:r>
              <a:rPr lang="zh-CN" altLang="en-US" sz="3700" spc="300" dirty="0">
                <a:solidFill>
                  <a:prstClr val="white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透视规律的运用</a:t>
            </a:r>
            <a:endParaRPr lang="zh-CN" altLang="en-US" sz="3700" spc="300" dirty="0">
              <a:solidFill>
                <a:prstClr val="white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4357096" cy="420370"/>
            <a:chOff x="568442" y="319364"/>
            <a:chExt cx="4357098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4259582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一、视平线的变化在构图中的作用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5325" y="1268730"/>
            <a:ext cx="10913745" cy="4702175"/>
            <a:chOff x="1140" y="1689"/>
            <a:chExt cx="17187" cy="7405"/>
          </a:xfrm>
        </p:grpSpPr>
        <p:sp>
          <p:nvSpPr>
            <p:cNvPr id="28" name="TextBox 19"/>
            <p:cNvSpPr txBox="1"/>
            <p:nvPr/>
          </p:nvSpPr>
          <p:spPr>
            <a:xfrm>
              <a:off x="1140" y="1689"/>
              <a:ext cx="16245" cy="3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视平线表现在一般地面上时也叫地平线，它是地面与天空的分界线。在画中，地平线的上方代表天空，下方代表地面。视平线高低的不同，影响着整个画面的视觉效果。它在画面中大致可以有以下几个位置。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（1）低视平线构图：天空开阔，地面压低，前景高大而突出，画面有雄伟感。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（2）高视平线构图：视野开阔，景物丰富，有登高望远之感。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（3）中视平线构图：视平线较接近画面的中部，形象容易重叠，要特别注意疏密的变化。这种构图适宜用于通过近大远小的透视关系，突出近景中的立体图。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35" y="6080"/>
              <a:ext cx="16892" cy="3014"/>
              <a:chOff x="1435" y="6080"/>
              <a:chExt cx="16892" cy="301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435" y="6080"/>
                <a:ext cx="5100" cy="301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79" y="6252"/>
                <a:ext cx="8310" cy="267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37" y="6193"/>
                <a:ext cx="2490" cy="267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726416" cy="420370"/>
            <a:chOff x="568442" y="319364"/>
            <a:chExt cx="272641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62890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二、近大远小的变化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11225" y="1628775"/>
            <a:ext cx="6060440" cy="4293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人的视觉对不同距离的景物会产生大小变化，这是因为同一物体由于远近距离不同而产生的“近大远小”的透视现象。根据透视原理，在同一地平面上，当物体被安排在近处时就要画得大；在远处时就要画得小。在一般情况下，画面下面部分的物体就表示该物体是在前面的东西，画面上面部分的物体就代表在后面的东西；所以在画景物时要注意近长远短、近粗远细的透视规律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在同一个画面中，要表现物体的前后空间关系，除了用“近大远小”来表现外，还可以用前后物体的相互遮挡穿插来表现，在组织画面时可以有意识地安排一些部分被挡的物体，用来丰富画面的空间层次变化。在作画时，可以先画前面的物体，再画后面被遮挡的物体，形成一种若隐若现的效果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简笔画卡通可爱动物小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6180" y="1340485"/>
            <a:ext cx="4014470" cy="4014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79448" y="260073"/>
            <a:ext cx="2454636" cy="420370"/>
            <a:chOff x="568442" y="319364"/>
            <a:chExt cx="2454637" cy="420371"/>
          </a:xfrm>
        </p:grpSpPr>
        <p:sp>
          <p:nvSpPr>
            <p:cNvPr id="23" name="文本框 23"/>
            <p:cNvSpPr txBox="1"/>
            <p:nvPr/>
          </p:nvSpPr>
          <p:spPr>
            <a:xfrm>
              <a:off x="665958" y="319364"/>
              <a:ext cx="2357121" cy="420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三、主与次的关系</a:t>
              </a:r>
              <a:endPara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6200000" flipH="1" flipV="1">
              <a:off x="492508" y="454911"/>
              <a:ext cx="304323" cy="152455"/>
            </a:xfrm>
            <a:prstGeom prst="triangl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911225" y="1844675"/>
            <a:ext cx="606044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一幅画中要表现的内容很多，这就需要有主次之分、远近变化。主体物要突出，放在画面的中视觉感比较重要的位置，其他次要的物象可做点缀，放在主体物的周围。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3357245"/>
            <a:ext cx="3426460" cy="2120900"/>
          </a:xfrm>
          <a:prstGeom prst="rect">
            <a:avLst/>
          </a:prstGeom>
        </p:spPr>
      </p:pic>
      <p:pic>
        <p:nvPicPr>
          <p:cNvPr id="5" name="图片 4" descr="简笔画矢量可爱小花 可商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88595"/>
            <a:ext cx="6151880" cy="6151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799.99842519685,&quot;width&quot;:19194.30708661417}"/>
</p:tagLst>
</file>

<file path=ppt/tags/tag2.xml><?xml version="1.0" encoding="utf-8"?>
<p:tagLst xmlns:p="http://schemas.openxmlformats.org/presentationml/2006/main">
  <p:tag name="KSO_WM_UNIT_PLACING_PICTURE_USER_VIEWPORT" val="{&quot;height&quot;:10803.20157480315,&quot;width&quot;:19200}"/>
</p:tagLst>
</file>

<file path=ppt/tags/tag3.xml><?xml version="1.0" encoding="utf-8"?>
<p:tagLst xmlns:p="http://schemas.openxmlformats.org/presentationml/2006/main">
  <p:tag name="KSO_WM_UNIT_PLACING_PICTURE_USER_VIEWPORT" val="{&quot;height&quot;:4995,&quot;width&quot;:7380}"/>
</p:tagLst>
</file>

<file path=ppt/tags/tag4.xml><?xml version="1.0" encoding="utf-8"?>
<p:tagLst xmlns:p="http://schemas.openxmlformats.org/presentationml/2006/main">
  <p:tag name="COMMONDATA" val="eyJoZGlkIjoiNzQ3MTk3OTEyZDg4NzA3ZGRmN2U4ZTcxY2Y1ODYwYzQifQ=="/>
</p:tagLst>
</file>

<file path=ppt/theme/theme1.xml><?xml version="1.0" encoding="utf-8"?>
<a:theme xmlns:a="http://schemas.openxmlformats.org/drawingml/2006/main" name="www.2ppt.com">
  <a:themeElements>
    <a:clrScheme name="自定义 3209">
      <a:dk1>
        <a:srgbClr val="C8A843"/>
      </a:dk1>
      <a:lt1>
        <a:srgbClr val="00BDC6"/>
      </a:lt1>
      <a:dk2>
        <a:srgbClr val="C276B8"/>
      </a:dk2>
      <a:lt2>
        <a:srgbClr val="8DC21F"/>
      </a:lt2>
      <a:accent1>
        <a:srgbClr val="080808"/>
      </a:accent1>
      <a:accent2>
        <a:srgbClr val="FFFFFF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2511</Words>
  <Application>WPS 演示</Application>
  <PresentationFormat>宽屏</PresentationFormat>
  <Paragraphs>216</Paragraphs>
  <Slides>25</Slides>
  <Notes>37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方正尚酷简体</vt:lpstr>
      <vt:lpstr>微软雅黑</vt:lpstr>
      <vt:lpstr>Lato Light</vt:lpstr>
      <vt:lpstr>Verdana</vt:lpstr>
      <vt:lpstr>方正中等线简体</vt:lpstr>
      <vt:lpstr>Impact</vt:lpstr>
      <vt:lpstr>Calibri</vt:lpstr>
      <vt:lpstr>Directive Four</vt:lpstr>
      <vt:lpstr>Arial Unicode MS</vt:lpstr>
      <vt:lpstr>Swiss911 UCm BT</vt:lpstr>
      <vt:lpstr>www.2ppt.com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www.2ppt.com-爱PPT提供资源下载</dc:title>
  <dc:creator>www.2ppt.com-爱PPT提供资源下载</dc:creator>
  <dc:description>www.2ppt.com-爱PPT提供资源下载</dc:description>
  <dc:subject>www.2ppt.com-爱PPT提供资源下载</dc:subject>
  <cp:lastModifiedBy>老学生一枚</cp:lastModifiedBy>
  <cp:revision>92</cp:revision>
  <dcterms:created xsi:type="dcterms:W3CDTF">2021-07-13T07:36:00Z</dcterms:created>
  <dcterms:modified xsi:type="dcterms:W3CDTF">2022-08-16T02:32:40Z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C10549DC4122475EA584E3BD1F948CEA</vt:lpwstr>
  </property>
</Properties>
</file>